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4"/>
  </p:notesMasterIdLst>
  <p:sldIdLst>
    <p:sldId id="262" r:id="rId2"/>
    <p:sldId id="263" r:id="rId3"/>
  </p:sldIdLst>
  <p:sldSz cx="7775575" cy="10907713"/>
  <p:notesSz cx="6735763" cy="986631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DDA"/>
    <a:srgbClr val="F5B1A1"/>
    <a:srgbClr val="F7C2B4"/>
    <a:srgbClr val="E9545D"/>
    <a:srgbClr val="595757"/>
    <a:srgbClr val="FF760B"/>
    <a:srgbClr val="906E30"/>
    <a:srgbClr val="A4723A"/>
    <a:srgbClr val="664724"/>
    <a:srgbClr val="645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4660"/>
  </p:normalViewPr>
  <p:slideViewPr>
    <p:cSldViewPr snapToGrid="0">
      <p:cViewPr varScale="1">
        <p:scale>
          <a:sx n="54" d="100"/>
          <a:sy n="54" d="100"/>
        </p:scale>
        <p:origin x="2477" y="77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8830" cy="495029"/>
          </a:xfrm>
          <a:prstGeom prst="rect">
            <a:avLst/>
          </a:prstGeom>
        </p:spPr>
        <p:txBody>
          <a:bodyPr vert="horz" lIns="90765" tIns="45384" rIns="90765" bIns="45384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7" y="2"/>
            <a:ext cx="2918830" cy="495029"/>
          </a:xfrm>
          <a:prstGeom prst="rect">
            <a:avLst/>
          </a:prstGeom>
        </p:spPr>
        <p:txBody>
          <a:bodyPr vert="horz" lIns="90765" tIns="45384" rIns="90765" bIns="45384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1225" y="1231900"/>
            <a:ext cx="237331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5" tIns="45384" rIns="90765" bIns="4538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765" tIns="45384" rIns="90765" bIns="4538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288"/>
            <a:ext cx="2918830" cy="495028"/>
          </a:xfrm>
          <a:prstGeom prst="rect">
            <a:avLst/>
          </a:prstGeom>
        </p:spPr>
        <p:txBody>
          <a:bodyPr vert="horz" lIns="90765" tIns="45384" rIns="90765" bIns="45384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7" y="9371288"/>
            <a:ext cx="2918830" cy="495028"/>
          </a:xfrm>
          <a:prstGeom prst="rect">
            <a:avLst/>
          </a:prstGeom>
        </p:spPr>
        <p:txBody>
          <a:bodyPr vert="horz" lIns="90765" tIns="45384" rIns="90765" bIns="45384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17" y="3500415"/>
            <a:ext cx="6121045" cy="504209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933600" y="936303"/>
            <a:ext cx="40815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000" b="1" dirty="0">
                <a:ln w="158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397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シングルマザーのための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346822" y="1585293"/>
            <a:ext cx="508825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5000" b="1" dirty="0">
                <a:ln w="25400">
                  <a:solidFill>
                    <a:schemeClr val="bg1"/>
                  </a:solidFill>
                </a:ln>
                <a:solidFill>
                  <a:srgbClr val="E9545D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「仕事」</a:t>
            </a:r>
            <a:r>
              <a:rPr lang="ja-JP" altLang="en-US" sz="4000" b="1" dirty="0">
                <a:ln w="19050">
                  <a:solidFill>
                    <a:schemeClr val="bg1"/>
                  </a:solidFill>
                </a:ln>
                <a:solidFill>
                  <a:srgbClr val="59575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lang="ja-JP" altLang="en-US" sz="5000" b="1" dirty="0">
                <a:ln w="25400">
                  <a:solidFill>
                    <a:schemeClr val="bg1"/>
                  </a:solidFill>
                </a:ln>
                <a:solidFill>
                  <a:srgbClr val="E9545D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「子育て」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876662" y="2565362"/>
            <a:ext cx="2018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b="1" dirty="0">
                <a:ln w="19050">
                  <a:solidFill>
                    <a:schemeClr val="bg1"/>
                  </a:solidFill>
                </a:ln>
                <a:solidFill>
                  <a:srgbClr val="59575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セミナー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750793" y="3566024"/>
            <a:ext cx="426274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7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～「無理をしないで」 「生き生きと」～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880686" y="4770933"/>
            <a:ext cx="1303467" cy="626701"/>
          </a:xfrm>
          <a:prstGeom prst="rect">
            <a:avLst/>
          </a:prstGeom>
        </p:spPr>
        <p:txBody>
          <a:bodyPr lIns="36000" tIns="36000" rIns="36000" bIns="36000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無料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444151" y="4400826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600" dirty="0">
                <a:solidFill>
                  <a:srgbClr val="E9545D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日 時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444151" y="4848599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600" dirty="0">
                <a:solidFill>
                  <a:srgbClr val="E9545D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会 場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376024" y="5320094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200" dirty="0">
                <a:solidFill>
                  <a:srgbClr val="E9545D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参加資格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172138" y="4416215"/>
            <a:ext cx="38862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</a:t>
            </a:r>
            <a:r>
              <a:rPr lang="ja-JP" altLang="en-US" sz="1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</a:t>
            </a:r>
            <a:r>
              <a:rPr lang="en-US" altLang="ja-JP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18</a:t>
            </a:r>
            <a:r>
              <a:rPr lang="ja-JP" altLang="en-US" sz="1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日（土）</a:t>
            </a:r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PM</a:t>
            </a:r>
            <a:r>
              <a:rPr lang="en-US" altLang="ja-JP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14</a:t>
            </a:r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</a:t>
            </a:r>
            <a:r>
              <a:rPr lang="en-US" altLang="ja-JP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00</a:t>
            </a:r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PM</a:t>
            </a:r>
            <a:r>
              <a:rPr lang="en-US" altLang="ja-JP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16</a:t>
            </a:r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</a:t>
            </a:r>
            <a:r>
              <a:rPr lang="en-US" altLang="ja-JP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00</a:t>
            </a:r>
            <a:endParaRPr lang="ja-JP" altLang="en-US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172139" y="4863988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アスクルセミナー会議室</a:t>
            </a:r>
            <a:r>
              <a:rPr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（東京都江東区豊洲</a:t>
            </a:r>
            <a:r>
              <a: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3-2-3</a:t>
            </a:r>
            <a:r>
              <a:rPr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3172138" y="5304705"/>
            <a:ext cx="38862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シングルマザーの方ならどなたでも</a:t>
            </a:r>
            <a:r>
              <a:rPr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（先着</a:t>
            </a:r>
            <a:r>
              <a: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30</a:t>
            </a:r>
            <a:r>
              <a:rPr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名）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130393" y="6291833"/>
            <a:ext cx="2269603" cy="109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ストレスとの向き合い方</a:t>
            </a:r>
          </a:p>
          <a:p>
            <a:pPr>
              <a:lnSpc>
                <a:spcPts val="1600"/>
              </a:lnSpc>
            </a:pPr>
            <a:endParaRPr lang="en-US" altLang="ja-JP" sz="1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キャリアプランとマネープラン</a:t>
            </a:r>
          </a:p>
          <a:p>
            <a:pPr>
              <a:lnSpc>
                <a:spcPts val="1600"/>
              </a:lnSpc>
            </a:pPr>
            <a:endParaRPr lang="en-US" altLang="ja-JP" sz="1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「もしもの時」の基礎知識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3480765" y="6291833"/>
            <a:ext cx="2035890" cy="109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知っておきたい法律・制度</a:t>
            </a:r>
          </a:p>
          <a:p>
            <a:pPr>
              <a:lnSpc>
                <a:spcPts val="1600"/>
              </a:lnSpc>
            </a:pPr>
            <a:endParaRPr lang="en-US" altLang="ja-JP" sz="1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職場の人間関係対処法</a:t>
            </a:r>
          </a:p>
          <a:p>
            <a:pPr>
              <a:lnSpc>
                <a:spcPts val="1600"/>
              </a:lnSpc>
            </a:pPr>
            <a:endParaRPr lang="en-US" altLang="ja-JP" sz="1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恋愛・結婚について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5622936" y="7262303"/>
            <a:ext cx="10822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心理カウンセラー</a:t>
            </a:r>
          </a:p>
          <a:p>
            <a:pPr algn="ctr"/>
            <a:r>
              <a:rPr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明日 来子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1035143" y="8035481"/>
            <a:ext cx="57466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solidFill>
                  <a:srgbClr val="E9545D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座談会形式なので、ご自由にアドバイスを受けられます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1033995" y="9447901"/>
            <a:ext cx="1113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rgbClr val="E9545D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お申込み</a:t>
            </a:r>
          </a:p>
          <a:p>
            <a:r>
              <a:rPr lang="ja-JP" altLang="en-US" sz="1200" dirty="0">
                <a:solidFill>
                  <a:srgbClr val="E9545D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お問い合わせ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2717427" y="9177853"/>
            <a:ext cx="38862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０３</a:t>
            </a:r>
            <a:r>
              <a:rPr lang="en-US" altLang="ja-JP" sz="1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-</a:t>
            </a:r>
            <a:r>
              <a:rPr lang="ja-JP" altLang="en-US" sz="1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１２３４</a:t>
            </a:r>
            <a:r>
              <a:rPr lang="en-US" altLang="ja-JP" sz="1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-</a:t>
            </a:r>
            <a:r>
              <a:rPr lang="ja-JP" altLang="en-US" sz="1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１１１１　</a:t>
            </a:r>
            <a:r>
              <a:rPr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（平日：</a:t>
            </a:r>
            <a:r>
              <a:rPr lang="en-US" altLang="ja-JP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</a:t>
            </a:r>
            <a:r>
              <a:rPr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lang="en-US" altLang="ja-JP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00</a:t>
            </a:r>
            <a:r>
              <a:rPr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lang="en-US" altLang="ja-JP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18</a:t>
            </a:r>
            <a:r>
              <a:rPr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lang="en-US" altLang="ja-JP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00</a:t>
            </a:r>
            <a:r>
              <a:rPr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426818" y="9258460"/>
            <a:ext cx="3456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9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TEL</a:t>
            </a:r>
            <a:endParaRPr lang="ja-JP" altLang="en-US" sz="9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421717" y="9640676"/>
            <a:ext cx="35586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9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URL</a:t>
            </a:r>
            <a:endParaRPr lang="ja-JP" altLang="en-US" sz="9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717427" y="9571012"/>
            <a:ext cx="23791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http://www.askult.com/</a:t>
            </a:r>
            <a:endParaRPr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402044" y="9883709"/>
            <a:ext cx="39521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9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MAIL</a:t>
            </a:r>
            <a:endParaRPr lang="ja-JP" altLang="en-US" sz="9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2717427" y="9828126"/>
            <a:ext cx="16049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err="1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askul</a:t>
            </a:r>
            <a:r>
              <a:rPr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@:××××××</a:t>
            </a:r>
            <a:endParaRPr lang="ja-JP" altLang="en-US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023306" y="4650731"/>
            <a:ext cx="10182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参加料・保育料</a:t>
            </a:r>
          </a:p>
        </p:txBody>
      </p:sp>
      <p:sp>
        <p:nvSpPr>
          <p:cNvPr id="41" name="正方形/長方形 40"/>
          <p:cNvSpPr/>
          <p:nvPr/>
        </p:nvSpPr>
        <p:spPr>
          <a:xfrm>
            <a:off x="5636341" y="6203972"/>
            <a:ext cx="1026000" cy="10404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写真を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入れて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ください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0" y="-287"/>
            <a:ext cx="7775575" cy="10908000"/>
            <a:chOff x="413" y="300"/>
            <a:chExt cx="7775378" cy="10908000"/>
          </a:xfrm>
        </p:grpSpPr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" y="300"/>
              <a:ext cx="7775378" cy="10908000"/>
            </a:xfrm>
            <a:prstGeom prst="rect">
              <a:avLst/>
            </a:prstGeom>
          </p:spPr>
        </p:pic>
        <p:sp>
          <p:nvSpPr>
            <p:cNvPr id="18" name="正方形/長方形 17"/>
            <p:cNvSpPr/>
            <p:nvPr/>
          </p:nvSpPr>
          <p:spPr>
            <a:xfrm>
              <a:off x="473050" y="894738"/>
              <a:ext cx="6828295" cy="9224242"/>
            </a:xfrm>
            <a:prstGeom prst="rect">
              <a:avLst/>
            </a:prstGeom>
            <a:solidFill>
              <a:srgbClr val="FDED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角丸四角形 20"/>
          <p:cNvSpPr/>
          <p:nvPr/>
        </p:nvSpPr>
        <p:spPr>
          <a:xfrm>
            <a:off x="1730703" y="1185469"/>
            <a:ext cx="4080608" cy="126645"/>
          </a:xfrm>
          <a:prstGeom prst="roundRect">
            <a:avLst>
              <a:gd name="adj" fmla="val 40556"/>
            </a:avLst>
          </a:prstGeom>
          <a:solidFill>
            <a:srgbClr val="F7C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93895" y="495167"/>
            <a:ext cx="6186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5B1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古賀市産後ケア事業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497836" y="1421227"/>
            <a:ext cx="1905310" cy="317101"/>
          </a:xfrm>
          <a:prstGeom prst="roundRect">
            <a:avLst>
              <a:gd name="adj" fmla="val 50000"/>
            </a:avLst>
          </a:prstGeom>
          <a:solidFill>
            <a:srgbClr val="F5B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産後ケアとは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15975" y="1863087"/>
            <a:ext cx="66041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出産後、体調や育児に不安のあるお母さんが安心して子育てができるよう、お母さんのからだと</a:t>
            </a:r>
            <a:endParaRPr kumimoji="1"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こころのケアや育児サポートなどを行います。市が委託する施設にてケアや相談が受けられます。</a:t>
            </a:r>
            <a:endParaRPr kumimoji="1"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令和７年度より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アウトリーチ（訪問型）</a:t>
            </a:r>
            <a:r>
              <a:rPr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のケアも始まりました。</a:t>
            </a:r>
            <a:endParaRPr kumimoji="1"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538841" y="2602750"/>
            <a:ext cx="1905310" cy="317101"/>
          </a:xfrm>
          <a:prstGeom prst="roundRect">
            <a:avLst>
              <a:gd name="adj" fmla="val 50000"/>
            </a:avLst>
          </a:prstGeom>
          <a:solidFill>
            <a:srgbClr val="F5B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利用申請できる方</a:t>
            </a:r>
            <a:endParaRPr kumimoji="1" lang="ja-JP" altLang="en-US" sz="1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87878" y="2958509"/>
            <a:ext cx="654787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古賀市内に住所がある、お母さんと赤ちゃん。</a:t>
            </a:r>
            <a:endParaRPr kumimoji="1"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en-US" altLang="ja-JP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受入対象児の月齢は施設ごとにことなります。</a:t>
            </a:r>
            <a:r>
              <a:rPr kumimoji="1"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古賀市ホームページにて、ご確認をお願いします。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530529" y="3470190"/>
            <a:ext cx="1905310" cy="317101"/>
          </a:xfrm>
          <a:prstGeom prst="roundRect">
            <a:avLst>
              <a:gd name="adj" fmla="val 50000"/>
            </a:avLst>
          </a:prstGeom>
          <a:solidFill>
            <a:srgbClr val="F5B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ケアの内容</a:t>
            </a:r>
            <a:endParaRPr kumimoji="1" lang="ja-JP" altLang="en-US" sz="1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19372" y="3833161"/>
            <a:ext cx="1944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rgbClr val="F5B1A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からだのサポート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910806" y="3811628"/>
            <a:ext cx="1804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rgbClr val="F5B1A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こころのサポート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338291" y="3793560"/>
            <a:ext cx="1558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dirty="0">
                <a:solidFill>
                  <a:srgbClr val="F5B1A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</a:t>
            </a:r>
            <a:r>
              <a:rPr lang="ja-JP" altLang="en-US" sz="13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育児のサポート</a:t>
            </a:r>
            <a:endParaRPr kumimoji="1" lang="en-US" altLang="ja-JP" sz="13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624075" y="4114919"/>
            <a:ext cx="1856891" cy="808156"/>
          </a:xfrm>
          <a:prstGeom prst="roundRect">
            <a:avLst/>
          </a:prstGeom>
          <a:noFill/>
          <a:ln w="57150">
            <a:solidFill>
              <a:srgbClr val="F5B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87878" y="4267545"/>
            <a:ext cx="18328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・お母さんの体調管理</a:t>
            </a:r>
            <a:endParaRPr kumimoji="1"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・おっぱいの相談など</a:t>
            </a:r>
            <a:endParaRPr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2642897" y="4110019"/>
            <a:ext cx="2185607" cy="842871"/>
          </a:xfrm>
          <a:prstGeom prst="roundRect">
            <a:avLst/>
          </a:prstGeom>
          <a:noFill/>
          <a:ln w="57150">
            <a:solidFill>
              <a:srgbClr val="F5B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642710" y="4260143"/>
            <a:ext cx="1907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・お母さんの不安などに</a:t>
            </a:r>
            <a:endParaRPr kumimoji="1"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関する相談</a:t>
            </a:r>
          </a:p>
        </p:txBody>
      </p:sp>
      <p:sp>
        <p:nvSpPr>
          <p:cNvPr id="54" name="角丸四角形 53"/>
          <p:cNvSpPr/>
          <p:nvPr/>
        </p:nvSpPr>
        <p:spPr>
          <a:xfrm>
            <a:off x="5024807" y="4088193"/>
            <a:ext cx="2185607" cy="860475"/>
          </a:xfrm>
          <a:prstGeom prst="roundRect">
            <a:avLst/>
          </a:prstGeom>
          <a:noFill/>
          <a:ln w="57150">
            <a:solidFill>
              <a:srgbClr val="F5B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019836" y="4180888"/>
            <a:ext cx="20702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・沐浴方法、授乳方法の指導</a:t>
            </a:r>
          </a:p>
        </p:txBody>
      </p:sp>
      <p:sp>
        <p:nvSpPr>
          <p:cNvPr id="56" name="角丸四角形 55"/>
          <p:cNvSpPr/>
          <p:nvPr/>
        </p:nvSpPr>
        <p:spPr>
          <a:xfrm>
            <a:off x="506829" y="5051998"/>
            <a:ext cx="1905310" cy="317101"/>
          </a:xfrm>
          <a:prstGeom prst="roundRect">
            <a:avLst>
              <a:gd name="adj" fmla="val 50000"/>
            </a:avLst>
          </a:prstGeom>
          <a:solidFill>
            <a:srgbClr val="F5B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利用料金</a:t>
            </a:r>
            <a:endParaRPr kumimoji="1" lang="ja-JP" altLang="en-US" sz="1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aphicFrame>
        <p:nvGraphicFramePr>
          <p:cNvPr id="36" name="表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014991"/>
              </p:ext>
            </p:extLst>
          </p:nvPr>
        </p:nvGraphicFramePr>
        <p:xfrm>
          <a:off x="544166" y="5472597"/>
          <a:ext cx="6675997" cy="2244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511">
                  <a:extLst>
                    <a:ext uri="{9D8B030D-6E8A-4147-A177-3AD203B41FA5}">
                      <a16:colId xmlns:a16="http://schemas.microsoft.com/office/drawing/2014/main" val="3499271921"/>
                    </a:ext>
                  </a:extLst>
                </a:gridCol>
                <a:gridCol w="1397052">
                  <a:extLst>
                    <a:ext uri="{9D8B030D-6E8A-4147-A177-3AD203B41FA5}">
                      <a16:colId xmlns:a16="http://schemas.microsoft.com/office/drawing/2014/main" val="1055394124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3760266665"/>
                    </a:ext>
                  </a:extLst>
                </a:gridCol>
                <a:gridCol w="2082154">
                  <a:extLst>
                    <a:ext uri="{9D8B030D-6E8A-4147-A177-3AD203B41FA5}">
                      <a16:colId xmlns:a16="http://schemas.microsoft.com/office/drawing/2014/main" val="2195270825"/>
                    </a:ext>
                  </a:extLst>
                </a:gridCol>
              </a:tblGrid>
              <a:tr h="525963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市民税課税世帯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市民税非課税</a:t>
                      </a:r>
                      <a:endParaRPr kumimoji="1" lang="en-US" altLang="ja-JP" sz="10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生活保護世帯</a:t>
                      </a:r>
                      <a:endParaRPr kumimoji="1" lang="en-US" altLang="ja-JP" sz="10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多胎児世帯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利用限度日数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272328"/>
                  </a:ext>
                </a:extLst>
              </a:tr>
              <a:tr h="5713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ショートステイ（宿泊型）</a:t>
                      </a:r>
                      <a:endParaRPr kumimoji="1" lang="en-US" altLang="ja-JP" sz="10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10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時～翌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10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時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(3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食付）</a:t>
                      </a:r>
                    </a:p>
                  </a:txBody>
                  <a:tcPr>
                    <a:lnL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５，０００ 円 ／泊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（</a:t>
                      </a:r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※</a:t>
                      </a:r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２，５００円／日）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４，０００ 円／泊</a:t>
                      </a:r>
                      <a:endParaRPr kumimoji="1" lang="en-US" altLang="ja-JP" sz="9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0" marR="0" lvl="0" indent="0" algn="ctr" defTabSz="77751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（</a:t>
                      </a:r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※</a:t>
                      </a:r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２，０００円／日）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ja-JP" sz="900" kern="100" dirty="0">
                          <a:effectLst/>
                          <a:latin typeface="BIZ UDPゴシック" panose="020B0400000000000000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altLang="ja-JP" sz="900" kern="100" dirty="0"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回の出産につき各利用型サービスを通算して</a:t>
                      </a:r>
                      <a:r>
                        <a:rPr lang="en-US" altLang="ja-JP" sz="900" kern="100" dirty="0"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ja-JP" altLang="ja-JP" sz="900" kern="100" dirty="0"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日以内</a:t>
                      </a:r>
                      <a:endParaRPr lang="ja-JP" alt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ja-JP" altLang="ja-JP" sz="900" kern="100" dirty="0"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ショートステイは、利用開始日及び利用最終日をそれぞれ</a:t>
                      </a:r>
                      <a:r>
                        <a:rPr lang="en-US" altLang="ja-JP" sz="900" kern="100" dirty="0"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altLang="ja-JP" sz="900" kern="100" dirty="0"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日とします。</a:t>
                      </a:r>
                      <a:endParaRPr lang="ja-JP" alt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ja-JP" sz="900" kern="100" dirty="0">
                          <a:effectLst/>
                          <a:latin typeface="BIZ UDPゴシック" panose="020B0400000000000000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alt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ja-JP" altLang="ja-JP" sz="800" kern="100" dirty="0"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（内容）</a:t>
                      </a:r>
                      <a:endParaRPr lang="ja-JP" alt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indent="114300" algn="l">
                        <a:lnSpc>
                          <a:spcPts val="1200"/>
                        </a:lnSpc>
                      </a:pPr>
                      <a:r>
                        <a:rPr lang="ja-JP" altLang="ja-JP" sz="800" kern="100" dirty="0"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体調管理、おっぱい相談</a:t>
                      </a:r>
                      <a:endParaRPr lang="ja-JP" alt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indent="114300" algn="l">
                        <a:lnSpc>
                          <a:spcPts val="1200"/>
                        </a:lnSpc>
                      </a:pPr>
                      <a:r>
                        <a:rPr lang="ja-JP" altLang="ja-JP" sz="800" kern="100" dirty="0"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お母さんの不安に関する相談</a:t>
                      </a:r>
                      <a:endParaRPr lang="ja-JP" alt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indent="114300" algn="l">
                        <a:lnSpc>
                          <a:spcPts val="1200"/>
                        </a:lnSpc>
                      </a:pPr>
                      <a:r>
                        <a:rPr lang="ja-JP" altLang="ja-JP" sz="800" kern="100" dirty="0"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沐浴方法、授乳方法の指導な</a:t>
                      </a:r>
                      <a:r>
                        <a:rPr lang="ja-JP" altLang="en-US" sz="800" kern="100" dirty="0"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ど</a:t>
                      </a:r>
                      <a:endParaRPr lang="en-US" altLang="ja-JP" sz="800" kern="100" dirty="0">
                        <a:effectLst/>
                        <a:latin typeface="游明朝" panose="02020400000000000000" pitchFamily="18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14300" algn="l">
                        <a:lnSpc>
                          <a:spcPts val="1200"/>
                        </a:lnSpc>
                      </a:pPr>
                      <a:r>
                        <a:rPr lang="ja-JP" altLang="ja-JP" sz="800" dirty="0">
                          <a:effectLst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診療・施術は含まれません。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766935"/>
                  </a:ext>
                </a:extLst>
              </a:tr>
              <a:tr h="5560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デイサービス（日帰り型）</a:t>
                      </a:r>
                      <a:endParaRPr kumimoji="1" lang="en-US" altLang="ja-JP" sz="10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10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時～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16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時（昼食付）</a:t>
                      </a:r>
                    </a:p>
                  </a:txBody>
                  <a:tcPr>
                    <a:lnL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１，５００ 円 ／日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５００ 円／日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kumimoji="1" lang="ja-JP" altLang="en-US" sz="153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231613"/>
                  </a:ext>
                </a:extLst>
              </a:tr>
              <a:tr h="568714">
                <a:tc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アウトリーチ（訪問型）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+mn-cs"/>
                      </a:endParaRPr>
                    </a:p>
                    <a:p>
                      <a:pPr marL="0" marR="0" lvl="0" indent="0" algn="ctr" defTabSz="77751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日中：２時間程度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１，０００円／回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５００円／回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237625"/>
                  </a:ext>
                </a:extLst>
              </a:tr>
            </a:tbl>
          </a:graphicData>
        </a:graphic>
      </p:graphicFrame>
      <p:pic>
        <p:nvPicPr>
          <p:cNvPr id="58" name="図 5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32"/>
          <a:stretch/>
        </p:blipFill>
        <p:spPr>
          <a:xfrm>
            <a:off x="2070951" y="4366694"/>
            <a:ext cx="386625" cy="507650"/>
          </a:xfrm>
          <a:prstGeom prst="rect">
            <a:avLst/>
          </a:prstGeom>
        </p:spPr>
      </p:pic>
      <p:pic>
        <p:nvPicPr>
          <p:cNvPr id="59" name="図 5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57"/>
          <a:stretch/>
        </p:blipFill>
        <p:spPr>
          <a:xfrm>
            <a:off x="4301884" y="4302927"/>
            <a:ext cx="426110" cy="598800"/>
          </a:xfrm>
          <a:prstGeom prst="rect">
            <a:avLst/>
          </a:prstGeom>
        </p:spPr>
      </p:pic>
      <p:pic>
        <p:nvPicPr>
          <p:cNvPr id="60" name="図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31" y="4431641"/>
            <a:ext cx="602050" cy="487326"/>
          </a:xfrm>
          <a:prstGeom prst="rect">
            <a:avLst/>
          </a:prstGeom>
        </p:spPr>
      </p:pic>
      <p:pic>
        <p:nvPicPr>
          <p:cNvPr id="61" name="図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3285">
            <a:off x="6202141" y="4468292"/>
            <a:ext cx="190623" cy="466736"/>
          </a:xfrm>
          <a:prstGeom prst="rect">
            <a:avLst/>
          </a:prstGeom>
        </p:spPr>
      </p:pic>
      <p:sp>
        <p:nvSpPr>
          <p:cNvPr id="62" name="角丸四角形 61"/>
          <p:cNvSpPr/>
          <p:nvPr/>
        </p:nvSpPr>
        <p:spPr>
          <a:xfrm>
            <a:off x="544166" y="8012513"/>
            <a:ext cx="1905310" cy="317101"/>
          </a:xfrm>
          <a:prstGeom prst="roundRect">
            <a:avLst>
              <a:gd name="adj" fmla="val 50000"/>
            </a:avLst>
          </a:prstGeom>
          <a:solidFill>
            <a:srgbClr val="F5B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利用できる施設</a:t>
            </a:r>
            <a:endParaRPr kumimoji="1" lang="ja-JP" altLang="en-US" sz="1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551152" y="7719542"/>
            <a:ext cx="2166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多胎児の加算はありません。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19B8C6E6-9707-483A-BC1C-625E2868DD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191969"/>
              </p:ext>
            </p:extLst>
          </p:nvPr>
        </p:nvGraphicFramePr>
        <p:xfrm>
          <a:off x="624075" y="8438291"/>
          <a:ext cx="6477818" cy="1666875"/>
        </p:xfrm>
        <a:graphic>
          <a:graphicData uri="http://schemas.openxmlformats.org/drawingml/2006/table">
            <a:tbl>
              <a:tblPr firstRow="1" firstCol="1" bandRow="1"/>
              <a:tblGrid>
                <a:gridCol w="2219138">
                  <a:extLst>
                    <a:ext uri="{9D8B030D-6E8A-4147-A177-3AD203B41FA5}">
                      <a16:colId xmlns:a16="http://schemas.microsoft.com/office/drawing/2014/main" val="1137749413"/>
                    </a:ext>
                  </a:extLst>
                </a:gridCol>
                <a:gridCol w="1438301">
                  <a:extLst>
                    <a:ext uri="{9D8B030D-6E8A-4147-A177-3AD203B41FA5}">
                      <a16:colId xmlns:a16="http://schemas.microsoft.com/office/drawing/2014/main" val="2746457628"/>
                    </a:ext>
                  </a:extLst>
                </a:gridCol>
                <a:gridCol w="1662086">
                  <a:extLst>
                    <a:ext uri="{9D8B030D-6E8A-4147-A177-3AD203B41FA5}">
                      <a16:colId xmlns:a16="http://schemas.microsoft.com/office/drawing/2014/main" val="4072504652"/>
                    </a:ext>
                  </a:extLst>
                </a:gridCol>
                <a:gridCol w="1158293">
                  <a:extLst>
                    <a:ext uri="{9D8B030D-6E8A-4147-A177-3AD203B41FA5}">
                      <a16:colId xmlns:a16="http://schemas.microsoft.com/office/drawing/2014/main" val="960379123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/>
                      <a:r>
                        <a:rPr lang="ja-JP" sz="1000" kern="100" dirty="0"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施　設</a:t>
                      </a:r>
                      <a:r>
                        <a:rPr lang="ja-JP" sz="1000" kern="100" dirty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 （ショートステイ、デイサービス）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B1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900" kern="100" dirty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受入対象児の月齢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B1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900" kern="100" dirty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住　所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B1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900" kern="100" dirty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お問い合わせ先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B1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3158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just"/>
                      <a:r>
                        <a:rPr lang="ja-JP" sz="1000" kern="0" spc="345" dirty="0"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愛和病院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>
                          <a:effectLst/>
                          <a:latin typeface="BIZ UDPゴシック" panose="020B0400000000000000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ja-JP" sz="900" kern="100"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か月児まで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900" kern="100"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古賀市天神５－９－１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>
                          <a:effectLst/>
                          <a:latin typeface="BIZ UDPゴシック" panose="020B0400000000000000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092-942-3288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295083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just"/>
                      <a:r>
                        <a:rPr lang="ja-JP" sz="1000" kern="100" dirty="0"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石田レディースクリニック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>
                          <a:effectLst/>
                          <a:latin typeface="BIZ UDPゴシック" panose="020B0400000000000000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ja-JP" sz="900" kern="100"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か月児まで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900" kern="100"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福津市有弥の里２丁目１０</a:t>
                      </a:r>
                      <a:r>
                        <a:rPr lang="en-US" sz="900" kern="100"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ja-JP" sz="900" kern="100"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１７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>
                          <a:effectLst/>
                          <a:latin typeface="BIZ UDPゴシック" panose="020B0400000000000000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0940-35-8080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663728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just"/>
                      <a:r>
                        <a:rPr lang="ja-JP" sz="1000" kern="100" dirty="0"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宗像セントラルクリニック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dirty="0">
                          <a:effectLst/>
                          <a:latin typeface="BIZ UDPゴシック" panose="020B0400000000000000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ja-JP" sz="900" kern="100" dirty="0"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か月児まで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900" kern="100"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宗像市宮田２丁目１１</a:t>
                      </a:r>
                      <a:r>
                        <a:rPr lang="en-US" sz="900" kern="100"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ja-JP" sz="900" kern="100"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１０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>
                          <a:effectLst/>
                          <a:latin typeface="BIZ UDPゴシック" panose="020B0400000000000000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0940-35-7800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885388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just"/>
                      <a:r>
                        <a:rPr lang="ja-JP" sz="1000" kern="100" dirty="0"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あさの葉レディースクリニック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>
                          <a:effectLst/>
                          <a:latin typeface="BIZ UDPゴシック" panose="020B0400000000000000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sz="900" kern="100"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か月児まで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900" kern="100"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宗像市くりえいと２</a:t>
                      </a:r>
                      <a:r>
                        <a:rPr lang="en-US" sz="900" kern="100"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ja-JP" sz="900" kern="100"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３</a:t>
                      </a:r>
                      <a:r>
                        <a:rPr lang="en-US" sz="900" kern="100"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ja-JP" sz="900" kern="100"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４５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dirty="0">
                          <a:effectLst/>
                          <a:latin typeface="BIZ UDPゴシック" panose="020B0400000000000000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0940-35-</a:t>
                      </a:r>
                      <a:r>
                        <a:rPr lang="ja-JP" sz="900" kern="100" dirty="0"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４１０３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155256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/>
                      <a:r>
                        <a:rPr lang="ja-JP" sz="1000" kern="100" dirty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施　設 （アウトリーチ）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B1A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lang="ja-JP" sz="900" kern="100" dirty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受入対象児の月齢・連絡先等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B1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43393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just"/>
                      <a:r>
                        <a:rPr lang="ja-JP" sz="1000" kern="100" dirty="0"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福岡県助産師会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ja-JP" sz="900" kern="100" dirty="0"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市のホームページにて最新情報をお知らせします。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B1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727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661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-16329" y="-5044"/>
            <a:ext cx="7775378" cy="10908000"/>
            <a:chOff x="413" y="300"/>
            <a:chExt cx="7775378" cy="10908000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" y="300"/>
              <a:ext cx="7775378" cy="10908000"/>
            </a:xfrm>
            <a:prstGeom prst="rect">
              <a:avLst/>
            </a:prstGeom>
          </p:spPr>
        </p:pic>
        <p:sp>
          <p:nvSpPr>
            <p:cNvPr id="4" name="正方形/長方形 3"/>
            <p:cNvSpPr/>
            <p:nvPr/>
          </p:nvSpPr>
          <p:spPr>
            <a:xfrm>
              <a:off x="473050" y="894738"/>
              <a:ext cx="6828295" cy="9224242"/>
            </a:xfrm>
            <a:prstGeom prst="rect">
              <a:avLst/>
            </a:prstGeom>
            <a:solidFill>
              <a:srgbClr val="FDED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5" name="角丸四角形 4"/>
          <p:cNvSpPr/>
          <p:nvPr/>
        </p:nvSpPr>
        <p:spPr>
          <a:xfrm>
            <a:off x="703459" y="763029"/>
            <a:ext cx="1905310" cy="317101"/>
          </a:xfrm>
          <a:prstGeom prst="roundRect">
            <a:avLst>
              <a:gd name="adj" fmla="val 50000"/>
            </a:avLst>
          </a:prstGeom>
          <a:solidFill>
            <a:srgbClr val="F5B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利用までの流れ</a:t>
            </a:r>
            <a:endParaRPr kumimoji="1" lang="ja-JP" altLang="en-US" sz="1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808073" y="1165968"/>
            <a:ext cx="5734241" cy="757151"/>
          </a:xfrm>
          <a:prstGeom prst="roundRect">
            <a:avLst/>
          </a:prstGeom>
          <a:noFill/>
          <a:ln w="57150">
            <a:solidFill>
              <a:srgbClr val="F5B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68829" y="1169039"/>
            <a:ext cx="1284514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5B1A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STEP</a:t>
            </a:r>
            <a:r>
              <a:rPr kumimoji="1" lang="ja-JP" altLang="en-US" dirty="0">
                <a:solidFill>
                  <a:srgbClr val="F5B1A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10335" y="1253664"/>
            <a:ext cx="4103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利用申請書を、市へ提出</a:t>
            </a:r>
            <a:endParaRPr lang="en-US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（オンライン申請可能です）</a:t>
            </a:r>
            <a:endParaRPr lang="en-US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808072" y="2506914"/>
            <a:ext cx="5734241" cy="668771"/>
          </a:xfrm>
          <a:prstGeom prst="roundRect">
            <a:avLst/>
          </a:prstGeom>
          <a:noFill/>
          <a:ln w="57150">
            <a:solidFill>
              <a:srgbClr val="F5B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68829" y="2506914"/>
            <a:ext cx="1284514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5B1A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STEP</a:t>
            </a:r>
            <a:r>
              <a:rPr lang="ja-JP" altLang="en-US" dirty="0">
                <a:solidFill>
                  <a:srgbClr val="F5B1A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２</a:t>
            </a:r>
            <a:endParaRPr kumimoji="1" lang="ja-JP" altLang="en-US" dirty="0">
              <a:solidFill>
                <a:srgbClr val="F5B1A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08341" y="2695642"/>
            <a:ext cx="410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市より決定通知が自宅に届く</a:t>
            </a:r>
            <a:endParaRPr kumimoji="1" lang="ja-JP" altLang="en-US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808071" y="3789853"/>
            <a:ext cx="5734241" cy="649771"/>
          </a:xfrm>
          <a:prstGeom prst="roundRect">
            <a:avLst/>
          </a:prstGeom>
          <a:noFill/>
          <a:ln w="57150">
            <a:solidFill>
              <a:srgbClr val="F5B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13857" y="3792924"/>
            <a:ext cx="1284514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5B1A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STEP</a:t>
            </a:r>
            <a:r>
              <a:rPr lang="ja-JP" altLang="en-US" dirty="0">
                <a:solidFill>
                  <a:srgbClr val="F5B1A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３</a:t>
            </a:r>
            <a:endParaRPr kumimoji="1" lang="ja-JP" altLang="en-US" dirty="0">
              <a:solidFill>
                <a:srgbClr val="F5B1A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08341" y="3987437"/>
            <a:ext cx="410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ご希望の施設へ電話等予約を行う</a:t>
            </a:r>
            <a:endParaRPr kumimoji="1" lang="ja-JP" altLang="en-US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808071" y="5047436"/>
            <a:ext cx="5734241" cy="998699"/>
          </a:xfrm>
          <a:prstGeom prst="roundRect">
            <a:avLst/>
          </a:prstGeom>
          <a:noFill/>
          <a:ln w="57150">
            <a:solidFill>
              <a:srgbClr val="F5B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13857" y="5116496"/>
            <a:ext cx="1284514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5B1A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STEP</a:t>
            </a:r>
            <a:r>
              <a:rPr lang="ja-JP" altLang="en-US" dirty="0">
                <a:solidFill>
                  <a:srgbClr val="F5B1A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４</a:t>
            </a:r>
            <a:endParaRPr kumimoji="1" lang="ja-JP" altLang="en-US" dirty="0">
              <a:solidFill>
                <a:srgbClr val="F5B1A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008341" y="5135255"/>
            <a:ext cx="410391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利用開始</a:t>
            </a:r>
            <a:endParaRPr lang="en-US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利用料金は当日、医療機関にてお支払いください。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市からの決定通知をご持参ください。</a:t>
            </a:r>
            <a:endParaRPr kumimoji="1" lang="ja-JP" altLang="en-US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3381505" y="1991346"/>
            <a:ext cx="489857" cy="460404"/>
          </a:xfrm>
          <a:prstGeom prst="downArrow">
            <a:avLst/>
          </a:prstGeom>
          <a:solidFill>
            <a:srgbClr val="F5B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>
            <a:off x="3381503" y="3261222"/>
            <a:ext cx="489857" cy="460404"/>
          </a:xfrm>
          <a:prstGeom prst="downArrow">
            <a:avLst/>
          </a:prstGeom>
          <a:solidFill>
            <a:srgbClr val="F5B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9"/>
          <p:cNvSpPr/>
          <p:nvPr/>
        </p:nvSpPr>
        <p:spPr>
          <a:xfrm>
            <a:off x="3381504" y="4505333"/>
            <a:ext cx="489857" cy="460404"/>
          </a:xfrm>
          <a:prstGeom prst="downArrow">
            <a:avLst/>
          </a:prstGeom>
          <a:solidFill>
            <a:srgbClr val="F5B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1147340" y="9104184"/>
            <a:ext cx="1905310" cy="317101"/>
          </a:xfrm>
          <a:prstGeom prst="roundRect">
            <a:avLst>
              <a:gd name="adj" fmla="val 50000"/>
            </a:avLst>
          </a:prstGeom>
          <a:solidFill>
            <a:srgbClr val="F5B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お問合せ先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1543051" y="9521277"/>
            <a:ext cx="4833228" cy="711291"/>
          </a:xfrm>
          <a:prstGeom prst="roundRect">
            <a:avLst/>
          </a:prstGeom>
          <a:solidFill>
            <a:srgbClr val="F7C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060856" y="9576610"/>
            <a:ext cx="447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古賀市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子ども家庭センター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子育て支援係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☎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０９２－９４２－１５１５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316" y="2595755"/>
            <a:ext cx="661866" cy="467910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55" y="3871230"/>
            <a:ext cx="368754" cy="358426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1" t="2676" r="34631" b="71729"/>
          <a:stretch/>
        </p:blipFill>
        <p:spPr>
          <a:xfrm>
            <a:off x="5676587" y="4839763"/>
            <a:ext cx="699691" cy="847513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2182171" y="6727796"/>
            <a:ext cx="50491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緊急で利用したい場合など、まずはお気軽にご相談ください。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□１回の申請で７日分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利用できます。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---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利用日数の数え方の例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---</a:t>
            </a: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●</a:t>
            </a:r>
            <a:r>
              <a:rPr kumimoji="1" lang="ja-JP" altLang="en-US" sz="1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ショートステイ</a:t>
            </a:r>
            <a:r>
              <a:rPr kumimoji="1" lang="en-US" altLang="ja-JP" sz="1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</a:t>
            </a:r>
            <a:r>
              <a:rPr kumimoji="1" lang="ja-JP" altLang="en-US" sz="1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宿泊型</a:t>
            </a:r>
            <a:r>
              <a:rPr lang="en-US" altLang="ja-JP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</a:t>
            </a:r>
            <a:endParaRPr kumimoji="1" lang="en-US" altLang="ja-JP" sz="1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１泊２日利用の場合 →２日／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２泊３日利用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の場合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→３日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●</a:t>
            </a:r>
            <a:r>
              <a:rPr kumimoji="1" lang="ja-JP" altLang="en-US" sz="1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デイサービス</a:t>
            </a:r>
            <a:r>
              <a:rPr kumimoji="1" lang="en-US" altLang="ja-JP" sz="1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</a:t>
            </a:r>
            <a:r>
              <a:rPr kumimoji="1" lang="ja-JP" altLang="en-US" sz="1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日帰り型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）１回利用の場合　　　 　  →１日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●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アウトリーチ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(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訪問型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)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１回利用の場合　　 　　　　 →１日</a:t>
            </a: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60918" y="7921836"/>
            <a:ext cx="139653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申請はこちら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古賀市ホームページ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endParaRPr kumimoji="1" lang="ja-JP" altLang="en-US" sz="10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512" y="6627391"/>
            <a:ext cx="1114167" cy="1124086"/>
          </a:xfrm>
          <a:prstGeom prst="rect">
            <a:avLst/>
          </a:prstGeom>
        </p:spPr>
      </p:pic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10280575-18F8-489E-BC86-10EC548FE767}"/>
              </a:ext>
            </a:extLst>
          </p:cNvPr>
          <p:cNvSpPr/>
          <p:nvPr/>
        </p:nvSpPr>
        <p:spPr>
          <a:xfrm>
            <a:off x="582144" y="6411941"/>
            <a:ext cx="1478712" cy="21636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BEFE7302-0F83-44F5-8FD5-62BE9ED9A4D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DEDDA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723383" y="1253664"/>
            <a:ext cx="598440" cy="58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38224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704</Words>
  <Application>Microsoft Office PowerPoint</Application>
  <PresentationFormat>ユーザー設定</PresentationFormat>
  <Paragraphs>133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BIZ UDPゴシック</vt:lpstr>
      <vt:lpstr>BIZ UDゴシック</vt:lpstr>
      <vt:lpstr>HGPｺﾞｼｯｸE</vt:lpstr>
      <vt:lpstr>HGP創英角ｺﾞｼｯｸUB</vt:lpstr>
      <vt:lpstr>HGP創英角ﾎﾟｯﾌﾟ体</vt:lpstr>
      <vt:lpstr>HGS創英角ﾎﾟｯﾌﾟ体</vt:lpstr>
      <vt:lpstr>HG丸ｺﾞｼｯｸM-PRO</vt:lpstr>
      <vt:lpstr>メイリオ</vt:lpstr>
      <vt:lpstr>游明朝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楳木　友紀</dc:creator>
  <cp:lastModifiedBy>金嶽 絵美</cp:lastModifiedBy>
  <cp:revision>84</cp:revision>
  <cp:lastPrinted>2025-02-28T06:33:22Z</cp:lastPrinted>
  <dcterms:modified xsi:type="dcterms:W3CDTF">2025-02-28T06:43:57Z</dcterms:modified>
</cp:coreProperties>
</file>